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  <p:sldId id="396" r:id="rId24"/>
    <p:sldId id="397" r:id="rId25"/>
    <p:sldId id="398" r:id="rId26"/>
    <p:sldId id="32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C83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704" y="-12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E4204-97F1-4E92-AF7B-6DFC37AFDED7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3A0F8-2988-406D-9684-783DF93F4C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963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177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52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14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36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152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72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808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8034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693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784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973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7E592-1F33-47F3-AA18-571A62FF19BF}" type="datetimeFigureOut">
              <a:rPr lang="en-ZA" smtClean="0"/>
              <a:t>2019/09/02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61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t="34232" r="6104" b="9016"/>
          <a:stretch>
            <a:fillRect/>
          </a:stretch>
        </p:blipFill>
        <p:spPr bwMode="auto">
          <a:xfrm>
            <a:off x="5148263" y="6330950"/>
            <a:ext cx="39957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6165850"/>
            <a:ext cx="9144000" cy="5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43608" y="816968"/>
            <a:ext cx="7560840" cy="129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MONTHLY </a:t>
            </a:r>
            <a:r>
              <a:rPr lang="en-GB" altLang="en-US" sz="4000" b="1" dirty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PERINATAL </a:t>
            </a:r>
            <a:r>
              <a:rPr lang="en-GB" altLang="en-US" sz="4000" b="1" dirty="0" smtClean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FACILITY MEETING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2636912"/>
            <a:ext cx="5688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District: ___________________</a:t>
            </a:r>
          </a:p>
          <a:p>
            <a:endParaRPr lang="en-US" sz="2400" b="1" dirty="0"/>
          </a:p>
          <a:p>
            <a:r>
              <a:rPr lang="en-US" sz="2400" b="1" dirty="0" smtClean="0"/>
              <a:t>Facility: ____________________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Month</a:t>
            </a:r>
            <a:r>
              <a:rPr lang="en-US" sz="2400" dirty="0" smtClean="0"/>
              <a:t>:  </a:t>
            </a:r>
            <a:r>
              <a:rPr lang="en-US" sz="2400" b="1" dirty="0" smtClean="0"/>
              <a:t>____________________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95327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t="34232" r="6104" b="9016"/>
          <a:stretch>
            <a:fillRect/>
          </a:stretch>
        </p:blipFill>
        <p:spPr bwMode="auto">
          <a:xfrm>
            <a:off x="5148263" y="6330950"/>
            <a:ext cx="39957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6165850"/>
            <a:ext cx="9144000" cy="5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98107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Agenda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384794"/>
            <a:ext cx="88924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+mj-lt"/>
              <a:buAutoNum type="arabicPeriod"/>
            </a:pPr>
            <a:r>
              <a:rPr lang="en-US" sz="2200" dirty="0"/>
              <a:t>Welcome and apologies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/>
              <a:t>Appointment of  meeting </a:t>
            </a:r>
            <a:r>
              <a:rPr lang="en-US" sz="2200" dirty="0" smtClean="0"/>
              <a:t>secretary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/>
              <a:t>Confirmation of previous minutes (Do not read minutes!)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 smtClean="0"/>
              <a:t>Matters arising -Follow </a:t>
            </a:r>
            <a:r>
              <a:rPr lang="en-US" sz="2200" dirty="0"/>
              <a:t>up on previous action </a:t>
            </a:r>
            <a:r>
              <a:rPr lang="en-US" sz="2200" dirty="0" smtClean="0"/>
              <a:t>plans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b="1" dirty="0"/>
              <a:t>Obstetric </a:t>
            </a:r>
            <a:r>
              <a:rPr lang="en-US" sz="2200" b="1" dirty="0" smtClean="0"/>
              <a:t>data</a:t>
            </a:r>
            <a:endParaRPr lang="en-US" sz="2200" dirty="0"/>
          </a:p>
          <a:p>
            <a:pPr marL="812800" lvl="1" indent="-355600">
              <a:buFont typeface="Arial" panose="020B0604020202020204" pitchFamily="34" charset="0"/>
              <a:buChar char="•"/>
            </a:pPr>
            <a:r>
              <a:rPr lang="en-US" sz="2200" dirty="0" smtClean="0"/>
              <a:t>challenges </a:t>
            </a:r>
            <a:r>
              <a:rPr lang="en-US" sz="2200" dirty="0"/>
              <a:t>&amp; successes</a:t>
            </a:r>
            <a:r>
              <a:rPr lang="en-US" sz="2200" dirty="0" smtClean="0"/>
              <a:t>, </a:t>
            </a:r>
            <a:r>
              <a:rPr lang="en-US" sz="2200" dirty="0"/>
              <a:t>modifiable factors and </a:t>
            </a:r>
            <a:r>
              <a:rPr lang="en-US" sz="2200" dirty="0" smtClean="0"/>
              <a:t>proposed action </a:t>
            </a:r>
            <a:r>
              <a:rPr lang="en-US" sz="2200" dirty="0"/>
              <a:t>plans. </a:t>
            </a:r>
            <a:endParaRPr lang="en-US" sz="2200" dirty="0" smtClean="0"/>
          </a:p>
          <a:p>
            <a:pPr marL="355600" indent="-355600">
              <a:buFont typeface="+mj-lt"/>
              <a:buAutoNum type="arabicPeriod"/>
            </a:pPr>
            <a:r>
              <a:rPr lang="en-US" sz="2200" b="1" dirty="0" smtClean="0"/>
              <a:t>Neonatal data</a:t>
            </a:r>
            <a:endParaRPr lang="en-US" sz="2200" dirty="0" smtClean="0"/>
          </a:p>
          <a:p>
            <a:pPr marL="812800" lvl="1" indent="-355600">
              <a:buFont typeface="Arial" panose="020B0604020202020204" pitchFamily="34" charset="0"/>
              <a:buChar char="•"/>
            </a:pPr>
            <a:r>
              <a:rPr lang="en-US" sz="2200" dirty="0" smtClean="0"/>
              <a:t>Challenges </a:t>
            </a:r>
            <a:r>
              <a:rPr lang="en-US" sz="2200" dirty="0"/>
              <a:t>&amp; successes, modifiable factors and proposed action plans. </a:t>
            </a:r>
            <a:endParaRPr lang="en-US" sz="2200" dirty="0" smtClean="0"/>
          </a:p>
          <a:p>
            <a:pPr marL="355600" indent="-355600">
              <a:buFont typeface="+mj-lt"/>
              <a:buAutoNum type="arabicPeriod"/>
            </a:pPr>
            <a:r>
              <a:rPr lang="en-US" sz="2200" dirty="0" smtClean="0"/>
              <a:t>Case Presentation/s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 smtClean="0"/>
              <a:t>Educational Topic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 smtClean="0"/>
              <a:t>Discussion</a:t>
            </a:r>
          </a:p>
          <a:p>
            <a:pPr marL="355600" indent="-355600">
              <a:buFont typeface="+mj-lt"/>
              <a:buAutoNum type="arabicPeriod"/>
            </a:pPr>
            <a:r>
              <a:rPr lang="en-US" sz="2200" dirty="0" smtClean="0"/>
              <a:t>New action plan</a:t>
            </a:r>
          </a:p>
          <a:p>
            <a:pPr marL="355600" indent="-355600">
              <a:buFont typeface="+mj-lt"/>
              <a:buAutoNum type="arabicPeriod"/>
            </a:pPr>
            <a:endParaRPr lang="en-US" sz="2000" dirty="0" smtClean="0"/>
          </a:p>
          <a:p>
            <a:pPr marL="355600" indent="-355600">
              <a:buFont typeface="+mj-lt"/>
              <a:buAutoNum type="arabi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57533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508" y="836613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Action Plan-FU</a:t>
            </a:r>
            <a:endParaRPr lang="en-GB" altLang="en-US" sz="4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269356"/>
              </p:ext>
            </p:extLst>
          </p:nvPr>
        </p:nvGraphicFramePr>
        <p:xfrm>
          <a:off x="51998" y="1988840"/>
          <a:ext cx="9032987" cy="2829845"/>
        </p:xfrm>
        <a:graphic>
          <a:graphicData uri="http://schemas.openxmlformats.org/drawingml/2006/table">
            <a:tbl>
              <a:tblPr firstRow="1" firstCol="1" bandRow="1"/>
              <a:tblGrid>
                <a:gridCol w="4195647"/>
                <a:gridCol w="1612447"/>
                <a:gridCol w="844615"/>
                <a:gridCol w="2380278"/>
              </a:tblGrid>
              <a:tr h="444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Actions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Responsible person/s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Time frame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Follow up 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9146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5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20688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Quality </a:t>
            </a:r>
            <a:r>
              <a:rPr lang="en-GB" altLang="en-US" sz="4000" b="1" dirty="0">
                <a:solidFill>
                  <a:srgbClr val="008000"/>
                </a:solidFill>
                <a:latin typeface="+mj-lt"/>
                <a:cs typeface="Times New Roman" pitchFamily="18" charset="0"/>
              </a:rPr>
              <a:t>of </a:t>
            </a:r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Care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987908"/>
              </p:ext>
            </p:extLst>
          </p:nvPr>
        </p:nvGraphicFramePr>
        <p:xfrm>
          <a:off x="173147" y="1772816"/>
          <a:ext cx="8784976" cy="4178979"/>
        </p:xfrm>
        <a:graphic>
          <a:graphicData uri="http://schemas.openxmlformats.org/drawingml/2006/table">
            <a:tbl>
              <a:tblPr firstRow="1" firstCol="1" bandRow="1"/>
              <a:tblGrid>
                <a:gridCol w="3030701"/>
                <a:gridCol w="1036439"/>
                <a:gridCol w="4717836"/>
              </a:tblGrid>
              <a:tr h="403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Indicator:</a:t>
                      </a:r>
                      <a:endParaRPr lang="en-Z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Result:</a:t>
                      </a:r>
                      <a:endParaRPr lang="en-ZA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</a:t>
                      </a:r>
                      <a:r>
                        <a:rPr lang="en-US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en-US" sz="24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en-US" sz="240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ignificant</a:t>
                      </a: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postpartum implants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post partum IUCD insertions	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Caesarian delivery (CD) Rate 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Caesarian delivery safety score (minimum standards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&lt;10/12(83%)=failure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BANC audit score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Partogram audit score	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 ESMOE firedrills conducted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9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20688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Quality </a:t>
            </a:r>
            <a:r>
              <a:rPr lang="en-GB" altLang="en-US" sz="4000" b="1" dirty="0">
                <a:solidFill>
                  <a:srgbClr val="008000"/>
                </a:solidFill>
                <a:latin typeface="+mj-lt"/>
                <a:cs typeface="Times New Roman" pitchFamily="18" charset="0"/>
              </a:rPr>
              <a:t>of </a:t>
            </a:r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Care &amp; Support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313553"/>
              </p:ext>
            </p:extLst>
          </p:nvPr>
        </p:nvGraphicFramePr>
        <p:xfrm>
          <a:off x="173147" y="1556792"/>
          <a:ext cx="8784976" cy="4696066"/>
        </p:xfrm>
        <a:graphic>
          <a:graphicData uri="http://schemas.openxmlformats.org/drawingml/2006/table">
            <a:tbl>
              <a:tblPr firstRow="1" firstCol="1" bandRow="1"/>
              <a:tblGrid>
                <a:gridCol w="3030701"/>
                <a:gridCol w="1036439"/>
                <a:gridCol w="4717836"/>
              </a:tblGrid>
              <a:tr h="403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Indicator:</a:t>
                      </a:r>
                      <a:endParaRPr lang="en-Z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Result:</a:t>
                      </a:r>
                      <a:endParaRPr lang="en-Z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     </a:t>
                      </a:r>
                      <a:r>
                        <a:rPr lang="en-US" sz="24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en-US" sz="240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ignificant</a:t>
                      </a: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deliveries 28-34 weeks that received 2 steroid doses 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avoidable steroid misses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avoidable HIE cases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Regional Hospitals: No. of referring hospitals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Regional Hospitals: No. of obstetric outreach visits made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District Hospitals: Obstetric regional outreach report received 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Y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 N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Hospitals: District maternity support visit report received 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Y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 N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8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20688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Raw Data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385400"/>
              </p:ext>
            </p:extLst>
          </p:nvPr>
        </p:nvGraphicFramePr>
        <p:xfrm>
          <a:off x="209152" y="1335635"/>
          <a:ext cx="8712966" cy="4541520"/>
        </p:xfrm>
        <a:graphic>
          <a:graphicData uri="http://schemas.openxmlformats.org/drawingml/2006/table">
            <a:tbl>
              <a:tblPr firstRow="1" firstCol="1" bandRow="1"/>
              <a:tblGrid>
                <a:gridCol w="1754558"/>
                <a:gridCol w="1024114"/>
                <a:gridCol w="823374"/>
                <a:gridCol w="923744"/>
                <a:gridCol w="923744"/>
                <a:gridCol w="923744"/>
                <a:gridCol w="2339688"/>
              </a:tblGrid>
              <a:tr h="5347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Document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No. from</a:t>
                      </a:r>
                      <a:endParaRPr lang="en-ZA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DHIS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PPIP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Verified Total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</a:t>
                      </a:r>
                      <a:endParaRPr lang="en-ZA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Significant </a:t>
                      </a: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total births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live births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5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deliveries between 10-19 yrs.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deliveries 28-34 weeks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Low Birth weight babies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BBAs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maternal deaths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2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20688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Raw Data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333981"/>
              </p:ext>
            </p:extLst>
          </p:nvPr>
        </p:nvGraphicFramePr>
        <p:xfrm>
          <a:off x="107503" y="1335635"/>
          <a:ext cx="8814613" cy="4171356"/>
        </p:xfrm>
        <a:graphic>
          <a:graphicData uri="http://schemas.openxmlformats.org/drawingml/2006/table">
            <a:tbl>
              <a:tblPr firstRow="1" firstCol="1" bandRow="1"/>
              <a:tblGrid>
                <a:gridCol w="714234"/>
                <a:gridCol w="906914"/>
                <a:gridCol w="1058709"/>
                <a:gridCol w="851188"/>
                <a:gridCol w="954948"/>
                <a:gridCol w="954948"/>
                <a:gridCol w="954948"/>
                <a:gridCol w="2418724"/>
              </a:tblGrid>
              <a:tr h="53477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Document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No. from</a:t>
                      </a:r>
                      <a:endParaRPr lang="en-ZA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DHIS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PPIP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Verified Total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</a:t>
                      </a:r>
                      <a:endParaRPr lang="en-ZA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Significant </a:t>
                      </a: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5253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postpartum </a:t>
                      </a:r>
                      <a:r>
                        <a:rPr lang="en-US" sz="16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haemorrhage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perinatal deaths (excl. BBAs)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stillbirths-Total 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Still births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FSB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MSB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confirmed HIE’s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3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HIE deaths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8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49678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Encephalopathy Analysis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571561"/>
              </p:ext>
            </p:extLst>
          </p:nvPr>
        </p:nvGraphicFramePr>
        <p:xfrm>
          <a:off x="173143" y="1238411"/>
          <a:ext cx="8784983" cy="5430948"/>
        </p:xfrm>
        <a:graphic>
          <a:graphicData uri="http://schemas.openxmlformats.org/drawingml/2006/table">
            <a:tbl>
              <a:tblPr firstRow="1" firstCol="1" bandRow="1"/>
              <a:tblGrid>
                <a:gridCol w="1409709"/>
                <a:gridCol w="314006"/>
                <a:gridCol w="314006"/>
                <a:gridCol w="281942"/>
                <a:gridCol w="281942"/>
                <a:gridCol w="297974"/>
                <a:gridCol w="315113"/>
                <a:gridCol w="315113"/>
                <a:gridCol w="286916"/>
                <a:gridCol w="287471"/>
                <a:gridCol w="287471"/>
                <a:gridCol w="260934"/>
                <a:gridCol w="260934"/>
                <a:gridCol w="261486"/>
                <a:gridCol w="300185"/>
                <a:gridCol w="300738"/>
                <a:gridCol w="300185"/>
                <a:gridCol w="300738"/>
                <a:gridCol w="300185"/>
                <a:gridCol w="300738"/>
                <a:gridCol w="315113"/>
                <a:gridCol w="315113"/>
                <a:gridCol w="315113"/>
                <a:gridCol w="286916"/>
                <a:gridCol w="287471"/>
                <a:gridCol w="287471"/>
              </a:tblGrid>
              <a:tr h="9866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Date of Birth &amp; Initials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Mode of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delivery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Place of delivery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Gest.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Weight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Sarnat</a:t>
                      </a: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stage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Diagnosis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Outcome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356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NVD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Inborn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Outborn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BBA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&lt;35weeks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&gt;35weeks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&lt;2500g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2500-3999g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&gt;4000g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Infection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CNS/Genetic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Vascular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Metabolic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Abstinence syndrome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Died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Discharged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Case audited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Clinical audit score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Avoidable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Unavoidable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Totals: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22">
                <a:tc gridSpan="2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    </a:t>
                      </a: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ignificant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challenges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11362">
                <a:tc gridSpan="2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18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83739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</a:t>
            </a:r>
            <a:r>
              <a:rPr lang="en-GB" altLang="en-US" sz="4000" b="1" dirty="0">
                <a:solidFill>
                  <a:srgbClr val="008000"/>
                </a:solidFill>
                <a:cs typeface="Times New Roman" pitchFamily="18" charset="0"/>
              </a:rPr>
              <a:t>Avoidable </a:t>
            </a:r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factors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592565"/>
              </p:ext>
            </p:extLst>
          </p:nvPr>
        </p:nvGraphicFramePr>
        <p:xfrm>
          <a:off x="457200" y="2262765"/>
          <a:ext cx="8229599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4524501"/>
                <a:gridCol w="1334798"/>
                <a:gridCol w="1185150"/>
                <a:gridCol w="1185150"/>
              </a:tblGrid>
              <a:tr h="177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Maternal Avoidable Factors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 associated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Admin.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b="1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Medical personnel 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03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926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Obstetric Data: Avoidable factors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82447"/>
              </p:ext>
            </p:extLst>
          </p:nvPr>
        </p:nvGraphicFramePr>
        <p:xfrm>
          <a:off x="457200" y="1600200"/>
          <a:ext cx="8229599" cy="4876800"/>
        </p:xfrm>
        <a:graphic>
          <a:graphicData uri="http://schemas.openxmlformats.org/drawingml/2006/table">
            <a:tbl>
              <a:tblPr firstRow="1" firstCol="1" bandRow="1"/>
              <a:tblGrid>
                <a:gridCol w="4524501"/>
                <a:gridCol w="1334798"/>
                <a:gridCol w="1185150"/>
                <a:gridCol w="1185150"/>
              </a:tblGrid>
              <a:tr h="177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Stillbirth Avoidable Factors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 associated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Admin.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Medical personnel 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201295" indent="-179705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HIE Avoidable Factors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 associated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Admin.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Medical personnel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7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926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>
                <a:solidFill>
                  <a:srgbClr val="008000"/>
                </a:solidFill>
                <a:cs typeface="Times New Roman" pitchFamily="18" charset="0"/>
              </a:rPr>
              <a:t>Quality of Care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140968"/>
            <a:ext cx="4594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 Neonatal Dashboard slides….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01582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926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 smtClean="0">
                <a:solidFill>
                  <a:srgbClr val="008000"/>
                </a:solidFill>
                <a:cs typeface="Times New Roman" pitchFamily="18" charset="0"/>
              </a:rPr>
              <a:t>Support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215461"/>
              </p:ext>
            </p:extLst>
          </p:nvPr>
        </p:nvGraphicFramePr>
        <p:xfrm>
          <a:off x="567201" y="2060848"/>
          <a:ext cx="7996867" cy="3974868"/>
        </p:xfrm>
        <a:graphic>
          <a:graphicData uri="http://schemas.openxmlformats.org/drawingml/2006/table">
            <a:tbl>
              <a:tblPr firstRow="1" firstCol="1" bandRow="1"/>
              <a:tblGrid>
                <a:gridCol w="2934910"/>
                <a:gridCol w="853865"/>
                <a:gridCol w="4208092"/>
              </a:tblGrid>
              <a:tr h="593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Indicator: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Result: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    </a:t>
                      </a:r>
                      <a:r>
                        <a:rPr lang="en-US" sz="2000" b="1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en-US" sz="2000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ignificant 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2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Regional Hospitals: No. of referring hospitals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Regional Hospitals: No. of neonatal outreach visits made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District Hospitals: Neonatal regional outreach report received Y / N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Hospitals: District neonatal support visit report received Y / N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527" marR="575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85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7626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 smtClean="0">
                <a:solidFill>
                  <a:srgbClr val="008000"/>
                </a:solidFill>
                <a:cs typeface="Times New Roman" pitchFamily="18" charset="0"/>
              </a:rPr>
              <a:t>Raw Data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787086"/>
              </p:ext>
            </p:extLst>
          </p:nvPr>
        </p:nvGraphicFramePr>
        <p:xfrm>
          <a:off x="215577" y="1772816"/>
          <a:ext cx="8496948" cy="3856325"/>
        </p:xfrm>
        <a:graphic>
          <a:graphicData uri="http://schemas.openxmlformats.org/drawingml/2006/table">
            <a:tbl>
              <a:tblPr firstRow="1" firstCol="1" bandRow="1"/>
              <a:tblGrid>
                <a:gridCol w="1404095"/>
                <a:gridCol w="1008112"/>
                <a:gridCol w="892900"/>
                <a:gridCol w="950506"/>
                <a:gridCol w="950506"/>
                <a:gridCol w="950506"/>
                <a:gridCol w="2340323"/>
              </a:tblGrid>
              <a:tr h="6790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Document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from Source doc.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DHIS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from PPIP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Verified total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Comment on any </a:t>
                      </a:r>
                      <a:r>
                        <a:rPr lang="en-US" sz="16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significant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live births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preterm births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(&lt;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37 weeks)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neonatal separations.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6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Nosocomial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sepsis separations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HIE separations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neonatal deaths-total 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5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7626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 smtClean="0">
                <a:solidFill>
                  <a:srgbClr val="008000"/>
                </a:solidFill>
                <a:cs typeface="Times New Roman" pitchFamily="18" charset="0"/>
              </a:rPr>
              <a:t>Raw Data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309639"/>
              </p:ext>
            </p:extLst>
          </p:nvPr>
        </p:nvGraphicFramePr>
        <p:xfrm>
          <a:off x="215574" y="1355918"/>
          <a:ext cx="8604897" cy="5097420"/>
        </p:xfrm>
        <a:graphic>
          <a:graphicData uri="http://schemas.openxmlformats.org/drawingml/2006/table">
            <a:tbl>
              <a:tblPr firstRow="1" firstCol="1" bandRow="1"/>
              <a:tblGrid>
                <a:gridCol w="878253"/>
                <a:gridCol w="878253"/>
                <a:gridCol w="1014564"/>
                <a:gridCol w="947997"/>
                <a:gridCol w="947997"/>
                <a:gridCol w="947997"/>
                <a:gridCol w="875074"/>
                <a:gridCol w="2114762"/>
              </a:tblGrid>
              <a:tr h="128926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Indicator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Source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Document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from Source doc.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No. from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DHIS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from PPIP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Verified total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Comment on any </a:t>
                      </a:r>
                      <a:r>
                        <a:rPr lang="en-US" sz="16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significant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changes, successes or challenges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6405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 Deaths-Inborn 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Early 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0-7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days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53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Late 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8-28 days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5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 Deaths-Out born 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Early 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0-7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days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53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Late 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8-28 days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5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preterm deaths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5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neonatal sepsis deaths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83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HIE deaths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4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7626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 smtClean="0">
                <a:solidFill>
                  <a:srgbClr val="008000"/>
                </a:solidFill>
                <a:cs typeface="Times New Roman" pitchFamily="18" charset="0"/>
              </a:rPr>
              <a:t>Deaths Analysis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256798"/>
              </p:ext>
            </p:extLst>
          </p:nvPr>
        </p:nvGraphicFramePr>
        <p:xfrm>
          <a:off x="311990" y="1424212"/>
          <a:ext cx="8507290" cy="5297253"/>
        </p:xfrm>
        <a:graphic>
          <a:graphicData uri="http://schemas.openxmlformats.org/drawingml/2006/table">
            <a:tbl>
              <a:tblPr firstRow="1" firstCol="1" bandRow="1"/>
              <a:tblGrid>
                <a:gridCol w="1286596"/>
                <a:gridCol w="248639"/>
                <a:gridCol w="249174"/>
                <a:gridCol w="248639"/>
                <a:gridCol w="249174"/>
                <a:gridCol w="249174"/>
                <a:gridCol w="248639"/>
                <a:gridCol w="258284"/>
                <a:gridCol w="240064"/>
                <a:gridCol w="248639"/>
                <a:gridCol w="249174"/>
                <a:gridCol w="249174"/>
                <a:gridCol w="228275"/>
                <a:gridCol w="269537"/>
                <a:gridCol w="249174"/>
                <a:gridCol w="241136"/>
                <a:gridCol w="227740"/>
                <a:gridCol w="278111"/>
                <a:gridCol w="253461"/>
                <a:gridCol w="244352"/>
                <a:gridCol w="249174"/>
                <a:gridCol w="248639"/>
                <a:gridCol w="249174"/>
                <a:gridCol w="223988"/>
                <a:gridCol w="273824"/>
                <a:gridCol w="249174"/>
                <a:gridCol w="249174"/>
                <a:gridCol w="215415"/>
                <a:gridCol w="282398"/>
                <a:gridCol w="249174"/>
              </a:tblGrid>
              <a:tr h="395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Date of Death &amp; Initials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Place of death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Age at Death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Gest.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Weight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 Cause of Death (PPIP)</a:t>
                      </a:r>
                      <a:endParaRPr lang="en-Z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Obstetric Cause of Death (PPIP)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821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 Unit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KMC 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LW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Theatre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Post Natal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Paeds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wards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OPD/ </a:t>
                      </a: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Casulaty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DOA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Within 24hrs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24hrs-7 days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8-28 days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29days-11mths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&lt;28 weeks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28-36 weeks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≥37 weeks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500-999g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1000-2499g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≥ 2500g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Asphyxia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Prematurity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Infection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Cong. </a:t>
                      </a: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abnorm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Spon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Prem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labour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Hypertensive disorder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Antepartum hemorrhage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Avoidable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Unavoidable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u="none" strike="noStrike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Totals: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3651">
                <a:tc gridSpan="3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ANALYSIS:      </a:t>
                      </a: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(Comment on any significant changes, successes or challenges)</a:t>
                      </a:r>
                      <a:endParaRPr lang="en-Z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43651">
                <a:tc gridSpan="3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96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83739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Neonatal Data: </a:t>
            </a:r>
            <a:r>
              <a:rPr lang="en-GB" altLang="en-US" sz="4000" b="1" dirty="0">
                <a:solidFill>
                  <a:srgbClr val="008000"/>
                </a:solidFill>
                <a:cs typeface="Times New Roman" pitchFamily="18" charset="0"/>
              </a:rPr>
              <a:t>Avoidable </a:t>
            </a:r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factors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335515"/>
              </p:ext>
            </p:extLst>
          </p:nvPr>
        </p:nvGraphicFramePr>
        <p:xfrm>
          <a:off x="457200" y="2262765"/>
          <a:ext cx="8229599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4524501"/>
                <a:gridCol w="1334798"/>
                <a:gridCol w="1185150"/>
                <a:gridCol w="1185150"/>
              </a:tblGrid>
              <a:tr h="177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 Avoidable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Factors 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 associated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Admin.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b="1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Medical personnel 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  <a:sym typeface="Wingdings"/>
                        </a:rPr>
                        <a:t>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782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508" y="618229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Case Presentation-</a:t>
            </a:r>
            <a:r>
              <a:rPr lang="en-GB" altLang="en-US" sz="32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Case 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213630"/>
              </p:ext>
            </p:extLst>
          </p:nvPr>
        </p:nvGraphicFramePr>
        <p:xfrm>
          <a:off x="460306" y="1637709"/>
          <a:ext cx="8229737" cy="4297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2101"/>
                <a:gridCol w="672075"/>
                <a:gridCol w="240026"/>
                <a:gridCol w="408046"/>
                <a:gridCol w="864096"/>
                <a:gridCol w="552060"/>
                <a:gridCol w="1124952"/>
                <a:gridCol w="720078"/>
                <a:gridCol w="1080122"/>
                <a:gridCol w="1656181"/>
              </a:tblGrid>
              <a:tr h="382489">
                <a:tc gridSpan="10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Maternal History</a:t>
                      </a:r>
                      <a:endParaRPr lang="en-ZA" sz="20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2489">
                <a:tc gridSpan="10"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Obstetric</a:t>
                      </a:r>
                      <a:endParaRPr lang="en-ZA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46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Grav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Para</a:t>
                      </a:r>
                      <a:endParaRPr lang="en-ZA" dirty="0" smtClean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Miscarriages</a:t>
                      </a:r>
                      <a:endParaRPr lang="en-ZA" dirty="0" smtClean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Stillbirths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Neonatal deaths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Single/Multiple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</a:tr>
              <a:tr h="268561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</a:tr>
              <a:tr h="288032">
                <a:tc gridSpan="10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</a:rPr>
                        <a:t>Antenatal</a:t>
                      </a:r>
                      <a:endParaRPr lang="en-ZA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74065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 of visits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Hiv</a:t>
                      </a:r>
                      <a:r>
                        <a:rPr lang="en-US" dirty="0" smtClean="0"/>
                        <a:t> Status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Viral</a:t>
                      </a:r>
                      <a:r>
                        <a:rPr lang="en-US" baseline="0" dirty="0" smtClean="0"/>
                        <a:t> load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Syphilis serology</a:t>
                      </a:r>
                      <a:endParaRPr lang="en-ZA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12361"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856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Drugs &amp; Rx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1723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Risk factors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620164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Problems/ Admissions</a:t>
                      </a:r>
                      <a:endParaRPr lang="en-Z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64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332079"/>
              </p:ext>
            </p:extLst>
          </p:nvPr>
        </p:nvGraphicFramePr>
        <p:xfrm>
          <a:off x="179512" y="1052736"/>
          <a:ext cx="8821011" cy="34217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4142"/>
                <a:gridCol w="939518"/>
                <a:gridCol w="469759"/>
                <a:gridCol w="1087000"/>
                <a:gridCol w="936104"/>
                <a:gridCol w="288032"/>
                <a:gridCol w="482896"/>
                <a:gridCol w="1152128"/>
                <a:gridCol w="288032"/>
                <a:gridCol w="933157"/>
                <a:gridCol w="960243"/>
              </a:tblGrid>
              <a:tr h="386036">
                <a:tc gridSpan="11">
                  <a:txBody>
                    <a:bodyPr/>
                    <a:lstStyle/>
                    <a:p>
                      <a:r>
                        <a:rPr lang="en-US" sz="2000" dirty="0" err="1" smtClean="0"/>
                        <a:t>Labour</a:t>
                      </a:r>
                      <a:r>
                        <a:rPr lang="en-US" sz="2000" dirty="0" smtClean="0"/>
                        <a:t> and Birth History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r>
                        <a:rPr lang="en-US" dirty="0" smtClean="0"/>
                        <a:t>Onset of </a:t>
                      </a:r>
                      <a:r>
                        <a:rPr lang="en-US" dirty="0" err="1" smtClean="0"/>
                        <a:t>labour</a:t>
                      </a:r>
                      <a:r>
                        <a:rPr lang="en-US" dirty="0" smtClean="0"/>
                        <a:t> :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(Induced/</a:t>
                      </a:r>
                      <a:r>
                        <a:rPr lang="en-US" dirty="0" err="1" smtClean="0"/>
                        <a:t>Spont</a:t>
                      </a:r>
                      <a:r>
                        <a:rPr lang="en-US" dirty="0" smtClean="0"/>
                        <a:t>.)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Fetal Heart on Admission?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Partograph</a:t>
                      </a:r>
                      <a:r>
                        <a:rPr lang="en-US" baseline="0" dirty="0" smtClean="0"/>
                        <a:t> appropriately completed?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Time from decision to act to delivery: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r>
                        <a:rPr lang="en-US" dirty="0" smtClean="0"/>
                        <a:t>DOB:</a:t>
                      </a:r>
                      <a:endParaRPr lang="en-Z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Time: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Place: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Mode: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</a:tr>
              <a:tr h="356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Gestation: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Determined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By: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Steroids: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56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Sex of baby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Apgars</a:t>
                      </a:r>
                      <a:r>
                        <a:rPr lang="en-US" dirty="0" smtClean="0"/>
                        <a:t>: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Weight: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Outcome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Alive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FSB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MSB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3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017463"/>
              </p:ext>
            </p:extLst>
          </p:nvPr>
        </p:nvGraphicFramePr>
        <p:xfrm>
          <a:off x="164669" y="1124744"/>
          <a:ext cx="8821011" cy="46384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21011"/>
              </a:tblGrid>
              <a:tr h="38603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Critical delays/Avoidable factors -Intra/Ante /Post Partum</a:t>
                      </a:r>
                      <a:endParaRPr lang="en-ZA" sz="2000" dirty="0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04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666398"/>
              </p:ext>
            </p:extLst>
          </p:nvPr>
        </p:nvGraphicFramePr>
        <p:xfrm>
          <a:off x="177897" y="836613"/>
          <a:ext cx="8786591" cy="58191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67005"/>
                <a:gridCol w="2735487"/>
                <a:gridCol w="2313142"/>
                <a:gridCol w="2170957"/>
              </a:tblGrid>
              <a:tr h="386036">
                <a:tc gridSpan="4">
                  <a:txBody>
                    <a:bodyPr/>
                    <a:lstStyle/>
                    <a:p>
                      <a:r>
                        <a:rPr lang="en-US" sz="2000" dirty="0" smtClean="0"/>
                        <a:t>Neonatal Care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0902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Resus:</a:t>
                      </a:r>
                      <a:endParaRPr lang="en-ZA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0902"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23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Condition on Arrival:</a:t>
                      </a:r>
                      <a:endParaRPr lang="en-Z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123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Problems:</a:t>
                      </a:r>
                      <a:endParaRPr lang="en-ZA" dirty="0" smtClean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 smtClean="0"/>
                    </a:p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190454">
                <a:tc gridSpan="4">
                  <a:txBody>
                    <a:bodyPr/>
                    <a:lstStyle/>
                    <a:p>
                      <a:r>
                        <a:rPr lang="en-US" baseline="0" dirty="0" smtClean="0"/>
                        <a:t>Management of Primary problem (Prematurity, Asphyxia, Sepsis, Malformations):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60006">
                <a:tc>
                  <a:txBody>
                    <a:bodyPr/>
                    <a:lstStyle/>
                    <a:p>
                      <a:r>
                        <a:rPr lang="en-US" dirty="0" smtClean="0"/>
                        <a:t>Investigations: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21461"/>
              </p:ext>
            </p:extLst>
          </p:nvPr>
        </p:nvGraphicFramePr>
        <p:xfrm>
          <a:off x="107504" y="980728"/>
          <a:ext cx="8878177" cy="53841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89179"/>
                <a:gridCol w="6688998"/>
              </a:tblGrid>
              <a:tr h="424636"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Neonatal Care cont.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Medications:</a:t>
                      </a:r>
                      <a:endParaRPr lang="en-Z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>
                  <a:txBody>
                    <a:bodyPr/>
                    <a:lstStyle/>
                    <a:p>
                      <a:r>
                        <a:rPr lang="en-US" dirty="0" smtClean="0"/>
                        <a:t>Other Management: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2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62465"/>
              </p:ext>
            </p:extLst>
          </p:nvPr>
        </p:nvGraphicFramePr>
        <p:xfrm>
          <a:off x="164669" y="1340768"/>
          <a:ext cx="8821011" cy="46384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21011"/>
              </a:tblGrid>
              <a:tr h="38603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Critical delays/Avoidable Factors -Neonatal</a:t>
                      </a:r>
                      <a:endParaRPr lang="en-ZA" sz="2000" dirty="0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8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926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Educational Topic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140968"/>
            <a:ext cx="344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 slides as required….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3558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842035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Discussion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3140968"/>
            <a:ext cx="698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Include any discussion pints or just open to the floor….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97797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365" y="6926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Proposed Action Plan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729675"/>
              </p:ext>
            </p:extLst>
          </p:nvPr>
        </p:nvGraphicFramePr>
        <p:xfrm>
          <a:off x="51998" y="1988840"/>
          <a:ext cx="9032987" cy="2829845"/>
        </p:xfrm>
        <a:graphic>
          <a:graphicData uri="http://schemas.openxmlformats.org/drawingml/2006/table">
            <a:tbl>
              <a:tblPr firstRow="1" firstCol="1" bandRow="1"/>
              <a:tblGrid>
                <a:gridCol w="4195647"/>
                <a:gridCol w="1612447"/>
                <a:gridCol w="844615"/>
                <a:gridCol w="2380278"/>
              </a:tblGrid>
              <a:tr h="444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Actions</a:t>
                      </a:r>
                      <a:endParaRPr lang="en-Z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Responsible person/s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Time frame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Follow up </a:t>
                      </a:r>
                      <a:endParaRPr lang="en-Z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9146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44955" algn="l"/>
                        </a:tabLst>
                      </a:pP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5" marR="5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97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t="34232" r="6104" b="9016"/>
          <a:stretch>
            <a:fillRect/>
          </a:stretch>
        </p:blipFill>
        <p:spPr bwMode="auto">
          <a:xfrm>
            <a:off x="5148263" y="6330950"/>
            <a:ext cx="39957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6150" y="24928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Bradley Hand ITC" panose="03070402050302030203" pitchFamily="66" charset="0"/>
              </a:rPr>
              <a:t>Thank you</a:t>
            </a:r>
            <a:endParaRPr lang="en-GB" altLang="en-US" sz="4000" b="1" dirty="0">
              <a:solidFill>
                <a:srgbClr val="008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3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a65c1f-da16-4d54-ac8b-318d7b6f2426">NWTJ5PMEKZCH-1177894684-118</_dlc_DocId>
    <_dlc_DocIdUrl xmlns="1da65c1f-da16-4d54-ac8b-318d7b6f2426">
      <Url>http://portal.kznhealth.gov.za/components/DHS/mcwh/NELS/_layouts/15/DocIdRedir.aspx?ID=NWTJ5PMEKZCH-1177894684-118</Url>
      <Description>NWTJ5PMEKZCH-1177894684-118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61DB59F4585A4E9136A8E310DC80CD" ma:contentTypeVersion="0" ma:contentTypeDescription="Create a new document." ma:contentTypeScope="" ma:versionID="7d5684072a66354c0c582032dfc96f03">
  <xsd:schema xmlns:xsd="http://www.w3.org/2001/XMLSchema" xmlns:xs="http://www.w3.org/2001/XMLSchema" xmlns:p="http://schemas.microsoft.com/office/2006/metadata/properties" xmlns:ns2="1da65c1f-da16-4d54-ac8b-318d7b6f2426" targetNamespace="http://schemas.microsoft.com/office/2006/metadata/properties" ma:root="true" ma:fieldsID="2185375cb1646920e2a1c1caf0629260" ns2:_="">
    <xsd:import namespace="1da65c1f-da16-4d54-ac8b-318d7b6f24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65c1f-da16-4d54-ac8b-318d7b6f24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3397FE-060A-4B8B-B5EC-D53747D8F576}"/>
</file>

<file path=customXml/itemProps2.xml><?xml version="1.0" encoding="utf-8"?>
<ds:datastoreItem xmlns:ds="http://schemas.openxmlformats.org/officeDocument/2006/customXml" ds:itemID="{ECB5D5B7-8851-467A-8DF0-34DB81DBC8F9}"/>
</file>

<file path=customXml/itemProps3.xml><?xml version="1.0" encoding="utf-8"?>
<ds:datastoreItem xmlns:ds="http://schemas.openxmlformats.org/officeDocument/2006/customXml" ds:itemID="{33368EFB-78B0-44B9-B63B-9546C3C86521}"/>
</file>

<file path=customXml/itemProps4.xml><?xml version="1.0" encoding="utf-8"?>
<ds:datastoreItem xmlns:ds="http://schemas.openxmlformats.org/officeDocument/2006/customXml" ds:itemID="{82FE1810-F19F-4A10-ABA3-A4C01D2B7E94}"/>
</file>

<file path=docProps/app.xml><?xml version="1.0" encoding="utf-8"?>
<Properties xmlns="http://schemas.openxmlformats.org/officeDocument/2006/extended-properties" xmlns:vt="http://schemas.openxmlformats.org/officeDocument/2006/docPropsVTypes">
  <TotalTime>17366</TotalTime>
  <Words>1003</Words>
  <Application>Microsoft Office PowerPoint</Application>
  <PresentationFormat>On-screen Show (4:3)</PresentationFormat>
  <Paragraphs>925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Health KZN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Neonatal Dashboard</dc:title>
  <dc:creator>Ruth Davidge</dc:creator>
  <cp:lastModifiedBy>Admin</cp:lastModifiedBy>
  <cp:revision>101</cp:revision>
  <dcterms:created xsi:type="dcterms:W3CDTF">2017-08-03T13:47:57Z</dcterms:created>
  <dcterms:modified xsi:type="dcterms:W3CDTF">2019-09-02T12:54:11Z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0x0101001561DB59F4585A4E9136A8E310DC80CD</vt:lpwstr>
  </property>
  <property fmtid="{D5CDD505-2E9C-101B-9397-08002B2CF9AE}" pid="3" name="_dlc_DocIdItemGuid">
    <vt:lpwstr>f5d8bec2-6169-4265-9d8e-a29e8ebb86d5</vt:lpwstr>
  </property>
</Properties>
</file>