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303" r:id="rId3"/>
    <p:sldId id="278" r:id="rId4"/>
    <p:sldId id="313" r:id="rId5"/>
    <p:sldId id="314" r:id="rId6"/>
    <p:sldId id="316" r:id="rId7"/>
    <p:sldId id="315" r:id="rId8"/>
    <p:sldId id="32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7D1"/>
    <a:srgbClr val="EFF3EA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>
        <p:scale>
          <a:sx n="107" d="100"/>
          <a:sy n="107" d="100"/>
        </p:scale>
        <p:origin x="-3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4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E4204-97F1-4E92-AF7B-6DFC37AFDED7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3A0F8-2988-406D-9684-783DF93F4C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963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0C67C-630D-4807-B486-EC56C14DF5E6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ZA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177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52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14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36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152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072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808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8034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6930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784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973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7E592-1F33-47F3-AA18-571A62FF19BF}" type="datetimeFigureOut">
              <a:rPr lang="en-ZA" smtClean="0"/>
              <a:t>2019/08/30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8064A-3363-4092-8CA9-868535DB665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761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 t="34232" r="6104" b="9016"/>
          <a:stretch>
            <a:fillRect/>
          </a:stretch>
        </p:blipFill>
        <p:spPr bwMode="auto">
          <a:xfrm>
            <a:off x="5148263" y="6330950"/>
            <a:ext cx="399573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5038"/>
            <a:ext cx="91440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175" y="1124744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smtClean="0">
                <a:solidFill>
                  <a:srgbClr val="008000"/>
                </a:solidFill>
                <a:latin typeface="Franklin Gothic Heavy" pitchFamily="34" charset="0"/>
                <a:cs typeface="Times New Roman" pitchFamily="18" charset="0"/>
              </a:rPr>
              <a:t>PERINATAL </a:t>
            </a:r>
            <a:r>
              <a:rPr lang="en-GB" altLang="en-US" sz="4000" b="1" smtClean="0">
                <a:solidFill>
                  <a:srgbClr val="008000"/>
                </a:solidFill>
                <a:latin typeface="Franklin Gothic Heavy" pitchFamily="34" charset="0"/>
                <a:cs typeface="Times New Roman" pitchFamily="18" charset="0"/>
              </a:rPr>
              <a:t>CASE </a:t>
            </a:r>
            <a:r>
              <a:rPr lang="en-GB" altLang="en-US" sz="4000" b="1" dirty="0" smtClean="0">
                <a:solidFill>
                  <a:srgbClr val="008000"/>
                </a:solidFill>
                <a:latin typeface="Franklin Gothic Heavy" pitchFamily="34" charset="0"/>
                <a:cs typeface="Times New Roman" pitchFamily="18" charset="0"/>
              </a:rPr>
              <a:t>PRESENTATION #1</a:t>
            </a:r>
            <a:endParaRPr lang="en-GB" altLang="en-US" sz="4000" dirty="0">
              <a:solidFill>
                <a:srgbClr val="008000"/>
              </a:solidFill>
              <a:latin typeface="Franklin Gothic Heavy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2636912"/>
            <a:ext cx="5688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District: ___________________</a:t>
            </a:r>
          </a:p>
          <a:p>
            <a:endParaRPr lang="en-US" sz="2400" b="1" dirty="0"/>
          </a:p>
          <a:p>
            <a:r>
              <a:rPr lang="en-US" sz="2400" b="1" dirty="0" smtClean="0"/>
              <a:t>Facility: ____________________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Month</a:t>
            </a:r>
            <a:r>
              <a:rPr lang="en-US" sz="2400" dirty="0" smtClean="0"/>
              <a:t>:  </a:t>
            </a:r>
            <a:r>
              <a:rPr lang="en-US" sz="2400" b="1" dirty="0" smtClean="0"/>
              <a:t>____________________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95327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3508" y="618229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Case Presentation-</a:t>
            </a:r>
            <a:r>
              <a:rPr lang="en-GB" altLang="en-US" sz="3200" b="1" dirty="0" smtClean="0">
                <a:solidFill>
                  <a:srgbClr val="008000"/>
                </a:solidFill>
                <a:latin typeface="+mj-lt"/>
                <a:cs typeface="Times New Roman" pitchFamily="18" charset="0"/>
              </a:rPr>
              <a:t>Case 1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766731"/>
              </p:ext>
            </p:extLst>
          </p:nvPr>
        </p:nvGraphicFramePr>
        <p:xfrm>
          <a:off x="460306" y="1637709"/>
          <a:ext cx="8229737" cy="4297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2101"/>
                <a:gridCol w="672075"/>
                <a:gridCol w="240026"/>
                <a:gridCol w="408046"/>
                <a:gridCol w="864096"/>
                <a:gridCol w="552060"/>
                <a:gridCol w="1124952"/>
                <a:gridCol w="720078"/>
                <a:gridCol w="1080122"/>
                <a:gridCol w="1656181"/>
              </a:tblGrid>
              <a:tr h="382489">
                <a:tc gridSpan="10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000" b="1" dirty="0" smtClean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Maternal History</a:t>
                      </a:r>
                      <a:endParaRPr lang="en-ZA" sz="20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2489">
                <a:tc gridSpan="10"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Obstetric</a:t>
                      </a:r>
                      <a:endParaRPr lang="en-ZA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462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Age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Grav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Para</a:t>
                      </a:r>
                      <a:endParaRPr lang="en-ZA" dirty="0" smtClean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Miscarriages</a:t>
                      </a:r>
                      <a:endParaRPr lang="en-ZA" dirty="0" smtClean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Stillbirths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Neonatal deaths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Single/Multiple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</a:tr>
              <a:tr h="268561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solidFill>
                      <a:srgbClr val="EFF3EA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</a:tr>
              <a:tr h="288032">
                <a:tc gridSpan="10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</a:rPr>
                        <a:t>Antenatal</a:t>
                      </a:r>
                      <a:endParaRPr lang="en-ZA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74065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 of visits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Hiv</a:t>
                      </a:r>
                      <a:r>
                        <a:rPr lang="en-US" dirty="0" smtClean="0"/>
                        <a:t> Status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Viral</a:t>
                      </a:r>
                      <a:r>
                        <a:rPr lang="en-US" baseline="0" dirty="0" smtClean="0"/>
                        <a:t> load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Syphilis serology</a:t>
                      </a:r>
                      <a:endParaRPr lang="en-ZA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12361"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2856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Drugs &amp; Rx</a:t>
                      </a: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1723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Risk factors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620164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Problems/ Admissions</a:t>
                      </a:r>
                      <a:endParaRPr lang="en-Z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75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693176"/>
              </p:ext>
            </p:extLst>
          </p:nvPr>
        </p:nvGraphicFramePr>
        <p:xfrm>
          <a:off x="179512" y="1052736"/>
          <a:ext cx="8821011" cy="34217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84142"/>
                <a:gridCol w="939518"/>
                <a:gridCol w="469759"/>
                <a:gridCol w="1087000"/>
                <a:gridCol w="936104"/>
                <a:gridCol w="288032"/>
                <a:gridCol w="482896"/>
                <a:gridCol w="1152128"/>
                <a:gridCol w="288032"/>
                <a:gridCol w="933157"/>
                <a:gridCol w="960243"/>
              </a:tblGrid>
              <a:tr h="386036">
                <a:tc gridSpan="11">
                  <a:txBody>
                    <a:bodyPr/>
                    <a:lstStyle/>
                    <a:p>
                      <a:r>
                        <a:rPr lang="en-US" sz="2000" dirty="0" err="1" smtClean="0"/>
                        <a:t>Labour</a:t>
                      </a:r>
                      <a:r>
                        <a:rPr lang="en-US" sz="2000" dirty="0" smtClean="0"/>
                        <a:t> and Birth History</a:t>
                      </a:r>
                      <a:endParaRPr lang="en-ZA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r>
                        <a:rPr lang="en-US" dirty="0" smtClean="0"/>
                        <a:t>Onset of </a:t>
                      </a:r>
                      <a:r>
                        <a:rPr lang="en-US" dirty="0" err="1" smtClean="0"/>
                        <a:t>labour</a:t>
                      </a:r>
                      <a:r>
                        <a:rPr lang="en-US" dirty="0" smtClean="0"/>
                        <a:t> :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(Induced/</a:t>
                      </a:r>
                      <a:r>
                        <a:rPr lang="en-US" dirty="0" err="1" smtClean="0"/>
                        <a:t>Spont</a:t>
                      </a:r>
                      <a:r>
                        <a:rPr lang="en-US" dirty="0" smtClean="0"/>
                        <a:t>.)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Fetal Heart on Admission?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Partograph</a:t>
                      </a:r>
                      <a:r>
                        <a:rPr lang="en-US" baseline="0" dirty="0" smtClean="0"/>
                        <a:t> appropriately completed?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Time from decision to act to delivery: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r>
                        <a:rPr lang="en-US" dirty="0" smtClean="0"/>
                        <a:t>DOB:</a:t>
                      </a:r>
                      <a:endParaRPr lang="en-ZA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Time: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Place:</a:t>
                      </a: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Mode: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</a:tr>
              <a:tr h="3563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Gestation: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Determined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By: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Steroids: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563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Sex of baby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Apgars</a:t>
                      </a:r>
                      <a:r>
                        <a:rPr lang="en-US" dirty="0" smtClean="0"/>
                        <a:t>: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Weight:</a:t>
                      </a:r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Outcome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Alive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FSB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MSB</a:t>
                      </a:r>
                      <a:endParaRPr lang="en-ZA" dirty="0"/>
                    </a:p>
                  </a:txBody>
                  <a:tcPr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76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782336"/>
              </p:ext>
            </p:extLst>
          </p:nvPr>
        </p:nvGraphicFramePr>
        <p:xfrm>
          <a:off x="164669" y="1124744"/>
          <a:ext cx="8821011" cy="46384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21011"/>
              </a:tblGrid>
              <a:tr h="38603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Critical delays/Avoidable factors -Intra/Ante /Post Partum</a:t>
                      </a:r>
                      <a:endParaRPr lang="en-ZA" sz="2000" dirty="0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09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992584"/>
              </p:ext>
            </p:extLst>
          </p:nvPr>
        </p:nvGraphicFramePr>
        <p:xfrm>
          <a:off x="177897" y="836613"/>
          <a:ext cx="8786591" cy="58191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67005"/>
                <a:gridCol w="2735487"/>
                <a:gridCol w="2313142"/>
                <a:gridCol w="2170957"/>
              </a:tblGrid>
              <a:tr h="386036">
                <a:tc gridSpan="4">
                  <a:txBody>
                    <a:bodyPr/>
                    <a:lstStyle/>
                    <a:p>
                      <a:r>
                        <a:rPr lang="en-US" sz="2000" dirty="0" smtClean="0"/>
                        <a:t>Neonatal Care</a:t>
                      </a:r>
                      <a:endParaRPr lang="en-ZA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20902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Resus:</a:t>
                      </a:r>
                      <a:endParaRPr lang="en-ZA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20902"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endParaRPr lang="en-ZA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23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Condition on Arrival:</a:t>
                      </a:r>
                      <a:endParaRPr lang="en-ZA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123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Problems:</a:t>
                      </a:r>
                      <a:endParaRPr lang="en-ZA" dirty="0" smtClean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 smtClean="0"/>
                    </a:p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190454">
                <a:tc gridSpan="4">
                  <a:txBody>
                    <a:bodyPr/>
                    <a:lstStyle/>
                    <a:p>
                      <a:r>
                        <a:rPr lang="en-US" baseline="0" dirty="0" smtClean="0"/>
                        <a:t>Management of Primary problem (Prematurity, Asphyxia, Sepsis, Malformations):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60006">
                <a:tc>
                  <a:txBody>
                    <a:bodyPr/>
                    <a:lstStyle/>
                    <a:p>
                      <a:r>
                        <a:rPr lang="en-US" dirty="0" smtClean="0"/>
                        <a:t>Investigations: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5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080383"/>
              </p:ext>
            </p:extLst>
          </p:nvPr>
        </p:nvGraphicFramePr>
        <p:xfrm>
          <a:off x="107504" y="980728"/>
          <a:ext cx="8878177" cy="53841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89179"/>
                <a:gridCol w="6688998"/>
              </a:tblGrid>
              <a:tr h="424636"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Neonatal Care cont.</a:t>
                      </a:r>
                      <a:endParaRPr lang="en-ZA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Medications:</a:t>
                      </a:r>
                      <a:endParaRPr lang="en-Z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>
                  <a:txBody>
                    <a:bodyPr/>
                    <a:lstStyle/>
                    <a:p>
                      <a:r>
                        <a:rPr lang="en-US" dirty="0" smtClean="0"/>
                        <a:t>Other Management:</a:t>
                      </a:r>
                      <a:endParaRPr lang="en-ZA" dirty="0"/>
                    </a:p>
                  </a:txBody>
                  <a:tcPr anchor="ctr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  <a:tr h="413291">
                <a:tc gridSpan="2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anchor="ctr"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774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812388"/>
              </p:ext>
            </p:extLst>
          </p:nvPr>
        </p:nvGraphicFramePr>
        <p:xfrm>
          <a:off x="164669" y="1340768"/>
          <a:ext cx="8821011" cy="46384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21011"/>
              </a:tblGrid>
              <a:tr h="38603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Critical delays/Avoidable Factors -Neonatal</a:t>
                      </a:r>
                      <a:endParaRPr lang="en-ZA" sz="2000" dirty="0"/>
                    </a:p>
                  </a:txBody>
                  <a:tcPr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  <a:tr h="38565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5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102" r="9088" b="-1102"/>
          <a:stretch>
            <a:fillRect/>
          </a:stretch>
        </p:blipFill>
        <p:spPr bwMode="auto">
          <a:xfrm>
            <a:off x="2843213" y="93663"/>
            <a:ext cx="324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 t="34232" r="6104" b="9016"/>
          <a:stretch>
            <a:fillRect/>
          </a:stretch>
        </p:blipFill>
        <p:spPr bwMode="auto">
          <a:xfrm>
            <a:off x="5148263" y="6330950"/>
            <a:ext cx="399573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5038"/>
            <a:ext cx="91440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6150" y="2492896"/>
            <a:ext cx="9144000" cy="67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5832" tIns="38088" bIns="25392" anchor="ctr">
            <a:spAutoFit/>
          </a:bodyPr>
          <a:lstStyle/>
          <a:p>
            <a:pPr algn="ctr"/>
            <a:r>
              <a:rPr lang="en-GB" altLang="en-US" sz="4000" b="1" dirty="0" smtClean="0">
                <a:solidFill>
                  <a:srgbClr val="008000"/>
                </a:solidFill>
                <a:latin typeface="Bradley Hand ITC" panose="03070402050302030203" pitchFamily="66" charset="0"/>
              </a:rPr>
              <a:t>Thank you</a:t>
            </a:r>
            <a:endParaRPr lang="en-GB" altLang="en-US" sz="4000" b="1" dirty="0">
              <a:solidFill>
                <a:srgbClr val="008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61DB59F4585A4E9136A8E310DC80CD" ma:contentTypeVersion="0" ma:contentTypeDescription="Create a new document." ma:contentTypeScope="" ma:versionID="7d5684072a66354c0c582032dfc96f03">
  <xsd:schema xmlns:xsd="http://www.w3.org/2001/XMLSchema" xmlns:xs="http://www.w3.org/2001/XMLSchema" xmlns:p="http://schemas.microsoft.com/office/2006/metadata/properties" xmlns:ns2="1da65c1f-da16-4d54-ac8b-318d7b6f2426" targetNamespace="http://schemas.microsoft.com/office/2006/metadata/properties" ma:root="true" ma:fieldsID="2185375cb1646920e2a1c1caf0629260" ns2:_="">
    <xsd:import namespace="1da65c1f-da16-4d54-ac8b-318d7b6f24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65c1f-da16-4d54-ac8b-318d7b6f24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a65c1f-da16-4d54-ac8b-318d7b6f2426">NWTJ5PMEKZCH-1177894684-117</_dlc_DocId>
    <_dlc_DocIdUrl xmlns="1da65c1f-da16-4d54-ac8b-318d7b6f2426">
      <Url>http://portal.kznhealth.gov.za/components/DHS/mcwh/NELS/_layouts/15/DocIdRedir.aspx?ID=NWTJ5PMEKZCH-1177894684-117</Url>
      <Description>NWTJ5PMEKZCH-1177894684-117</Description>
    </_dlc_DocIdUrl>
  </documentManagement>
</p:properties>
</file>

<file path=customXml/itemProps1.xml><?xml version="1.0" encoding="utf-8"?>
<ds:datastoreItem xmlns:ds="http://schemas.openxmlformats.org/officeDocument/2006/customXml" ds:itemID="{1D25FE47-A9A4-4340-B890-B45367EA3BE1}"/>
</file>

<file path=customXml/itemProps2.xml><?xml version="1.0" encoding="utf-8"?>
<ds:datastoreItem xmlns:ds="http://schemas.openxmlformats.org/officeDocument/2006/customXml" ds:itemID="{93A6EF23-ED00-4DF6-AD7F-C3528C56BCCD}"/>
</file>

<file path=customXml/itemProps3.xml><?xml version="1.0" encoding="utf-8"?>
<ds:datastoreItem xmlns:ds="http://schemas.openxmlformats.org/officeDocument/2006/customXml" ds:itemID="{662B4E3D-C414-4FD1-A1D0-08ED74C68E47}"/>
</file>

<file path=customXml/itemProps4.xml><?xml version="1.0" encoding="utf-8"?>
<ds:datastoreItem xmlns:ds="http://schemas.openxmlformats.org/officeDocument/2006/customXml" ds:itemID="{DB9159A1-09DA-4E23-90DB-49D9EA6C3175}"/>
</file>

<file path=docProps/app.xml><?xml version="1.0" encoding="utf-8"?>
<Properties xmlns="http://schemas.openxmlformats.org/officeDocument/2006/extended-properties" xmlns:vt="http://schemas.openxmlformats.org/officeDocument/2006/docPropsVTypes">
  <TotalTime>14777</TotalTime>
  <Words>158</Words>
  <Application>Microsoft Office PowerPoint</Application>
  <PresentationFormat>On-screen Show (4:3)</PresentationFormat>
  <Paragraphs>63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Health KZN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Neonatal Dashboard</dc:title>
  <dc:creator>Ruth Davidge</dc:creator>
  <cp:lastModifiedBy>Admin</cp:lastModifiedBy>
  <cp:revision>63</cp:revision>
  <dcterms:created xsi:type="dcterms:W3CDTF">2017-08-03T13:47:57Z</dcterms:created>
  <dcterms:modified xsi:type="dcterms:W3CDTF">2019-08-30T11:15:57Z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0x0101001561DB59F4585A4E9136A8E310DC80CD</vt:lpwstr>
  </property>
  <property fmtid="{D5CDD505-2E9C-101B-9397-08002B2CF9AE}" pid="3" name="_dlc_DocIdItemGuid">
    <vt:lpwstr>baee955c-6592-4d52-9e7b-a92c30de815f</vt:lpwstr>
  </property>
</Properties>
</file>